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94" r:id="rId14"/>
    <p:sldId id="295" r:id="rId15"/>
    <p:sldId id="296" r:id="rId16"/>
    <p:sldId id="297" r:id="rId17"/>
    <p:sldId id="298" r:id="rId18"/>
    <p:sldId id="300" r:id="rId19"/>
    <p:sldId id="299" r:id="rId20"/>
    <p:sldId id="263" r:id="rId21"/>
    <p:sldId id="276" r:id="rId22"/>
    <p:sldId id="277" r:id="rId23"/>
    <p:sldId id="278" r:id="rId24"/>
    <p:sldId id="279" r:id="rId25"/>
    <p:sldId id="280" r:id="rId26"/>
    <p:sldId id="301" r:id="rId27"/>
    <p:sldId id="282" r:id="rId28"/>
    <p:sldId id="283" r:id="rId29"/>
    <p:sldId id="284" r:id="rId30"/>
    <p:sldId id="285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UD8hOs-vaI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 COMPITI DI REALTA’</a:t>
            </a:r>
            <a:endParaRPr lang="it-IT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993445"/>
            <a:ext cx="9448800" cy="6858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Ovvero….come divertirsi facendo Matematica</a:t>
            </a:r>
            <a:endParaRPr lang="it-IT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62">
        <p14:reveal/>
      </p:transition>
    </mc:Choice>
    <mc:Fallback xmlns="">
      <p:transition spd="slow" advTm="8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4" y="1410887"/>
            <a:ext cx="4790941" cy="4790941"/>
          </a:xfrm>
        </p:spPr>
      </p:pic>
    </p:spTree>
    <p:extLst>
      <p:ext uri="{BB962C8B-B14F-4D97-AF65-F5344CB8AC3E}">
        <p14:creationId xmlns:p14="http://schemas.microsoft.com/office/powerpoint/2010/main" val="1779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25" y="764373"/>
            <a:ext cx="5270735" cy="5270735"/>
          </a:xfrm>
        </p:spPr>
      </p:pic>
    </p:spTree>
    <p:extLst>
      <p:ext uri="{BB962C8B-B14F-4D97-AF65-F5344CB8AC3E}">
        <p14:creationId xmlns:p14="http://schemas.microsoft.com/office/powerpoint/2010/main" val="42019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36" y="1081825"/>
            <a:ext cx="6378957" cy="4778062"/>
          </a:xfrm>
        </p:spPr>
      </p:pic>
    </p:spTree>
    <p:extLst>
      <p:ext uri="{BB962C8B-B14F-4D97-AF65-F5344CB8AC3E}">
        <p14:creationId xmlns:p14="http://schemas.microsoft.com/office/powerpoint/2010/main" val="37655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8" b="24288"/>
          <a:stretch>
            <a:fillRect/>
          </a:stretch>
        </p:blipFill>
        <p:spPr/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Ponte di Tiberio a Rimini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4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5" b="28525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Ponte di Traiano - Chaves - Portogallo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3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Palazzolo sull’Oglio-Italia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b="21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064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Ponte Santa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Trinita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-Firenze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8" b="19058"/>
          <a:stretch>
            <a:fillRect/>
          </a:stretch>
        </p:blipFill>
        <p:spPr>
          <a:xfrm>
            <a:off x="1937322" y="1432760"/>
            <a:ext cx="7177080" cy="2306728"/>
          </a:xfrm>
        </p:spPr>
      </p:pic>
    </p:spTree>
    <p:extLst>
      <p:ext uri="{BB962C8B-B14F-4D97-AF65-F5344CB8AC3E}">
        <p14:creationId xmlns:p14="http://schemas.microsoft.com/office/powerpoint/2010/main" val="372716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Ponte sul Po - Torino</a:t>
            </a:r>
            <a:endParaRPr lang="it-IT" sz="2400" b="1" dirty="0"/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0" b="24450"/>
          <a:stretch>
            <a:fillRect/>
          </a:stretch>
        </p:blipFill>
        <p:spPr>
          <a:xfrm>
            <a:off x="1930978" y="1237654"/>
            <a:ext cx="7769771" cy="2497220"/>
          </a:xfrm>
        </p:spPr>
      </p:pic>
    </p:spTree>
    <p:extLst>
      <p:ext uri="{BB962C8B-B14F-4D97-AF65-F5344CB8AC3E}">
        <p14:creationId xmlns:p14="http://schemas.microsoft.com/office/powerpoint/2010/main" val="66611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978983"/>
            <a:ext cx="6470814" cy="429043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16109" y="4515118"/>
            <a:ext cx="4114800" cy="3094485"/>
          </a:xfrm>
        </p:spPr>
        <p:txBody>
          <a:bodyPr/>
          <a:lstStyle/>
          <a:p>
            <a:r>
              <a:rPr lang="it-IT" dirty="0" smtClean="0"/>
              <a:t>Ponte sull’Ofanto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915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730129"/>
            <a:ext cx="6072791" cy="4041165"/>
          </a:xfrm>
        </p:spPr>
      </p:pic>
      <p:sp>
        <p:nvSpPr>
          <p:cNvPr id="11" name="Segnaposto testo 10"/>
          <p:cNvSpPr>
            <a:spLocks noGrp="1"/>
          </p:cNvSpPr>
          <p:nvPr>
            <p:ph type="body" sz="half" idx="2"/>
          </p:nvPr>
        </p:nvSpPr>
        <p:spPr>
          <a:xfrm>
            <a:off x="685799" y="4914362"/>
            <a:ext cx="5586211" cy="309448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Ponte acquedotto – Gravina di Puglia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8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651484"/>
            <a:ext cx="8610600" cy="1293028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2BC3F9"/>
                </a:solidFill>
                <a:latin typeface="Comic Sans MS" panose="030F0702030302020204" pitchFamily="66" charset="0"/>
              </a:rPr>
              <a:t>Compito di realtà</a:t>
            </a:r>
            <a:br>
              <a:rPr lang="it-IT" sz="3600" b="1" i="1" dirty="0">
                <a:solidFill>
                  <a:srgbClr val="2BC3F9"/>
                </a:solidFill>
                <a:latin typeface="Comic Sans MS" panose="030F0702030302020204" pitchFamily="66" charset="0"/>
              </a:rPr>
            </a:br>
            <a:r>
              <a:rPr lang="it-IT" sz="3600" b="1" i="1" dirty="0">
                <a:latin typeface="Comic Sans MS" panose="030F0702030302020204" pitchFamily="66" charset="0"/>
              </a:rPr>
              <a:t>classi prime e seconde</a:t>
            </a:r>
            <a:endParaRPr lang="it-I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442917"/>
            <a:ext cx="10820400" cy="31337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800" b="1" i="1" dirty="0" smtClean="0">
                <a:latin typeface="Comic Sans MS" panose="030F0702030302020204" pitchFamily="66" charset="0"/>
              </a:rPr>
              <a:t>Dopo </a:t>
            </a:r>
            <a:r>
              <a:rPr lang="it-IT" sz="2800" b="1" i="1" dirty="0">
                <a:latin typeface="Comic Sans MS" panose="030F0702030302020204" pitchFamily="66" charset="0"/>
              </a:rPr>
              <a:t>aver “conosciuto” l’ellisse a scuola, gli alunni potranno cercarla nella vita quotidiana dove gli esempi sono innumerevoli.</a:t>
            </a:r>
          </a:p>
          <a:p>
            <a:pPr algn="just"/>
            <a:endParaRPr lang="it-IT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endParaRPr lang="it-IT" sz="2400" dirty="0">
              <a:solidFill>
                <a:srgbClr val="FFFF00"/>
              </a:solidFill>
            </a:endParaRPr>
          </a:p>
          <a:p>
            <a:endParaRPr lang="it-IT" dirty="0"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429">
        <p14:reveal/>
      </p:transition>
    </mc:Choice>
    <mc:Fallback xmlns="">
      <p:transition spd="slow" advTm="12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i="1" dirty="0" smtClean="0">
                <a:solidFill>
                  <a:srgbClr val="2BC3F9"/>
                </a:solidFill>
                <a:latin typeface="Comic Sans MS" panose="030F0702030302020204" pitchFamily="66" charset="0"/>
              </a:rPr>
              <a:t>Compito di realtà</a:t>
            </a:r>
            <a:br>
              <a:rPr lang="it-IT" sz="2800" b="1" i="1" dirty="0" smtClean="0">
                <a:solidFill>
                  <a:srgbClr val="2BC3F9"/>
                </a:solidFill>
                <a:latin typeface="Comic Sans MS" panose="030F0702030302020204" pitchFamily="66" charset="0"/>
              </a:rPr>
            </a:br>
            <a:r>
              <a:rPr lang="it-IT" b="1" i="1" dirty="0" smtClean="0">
                <a:latin typeface="Comic Sans MS" panose="030F0702030302020204" pitchFamily="66" charset="0"/>
              </a:rPr>
              <a:t>classi prime e seconde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i="1" dirty="0">
                <a:latin typeface="Comic Sans MS" panose="030F0702030302020204" pitchFamily="66" charset="0"/>
              </a:rPr>
              <a:t>In seguito </a:t>
            </a:r>
            <a:r>
              <a:rPr lang="it-IT" sz="3200" i="1" dirty="0" smtClean="0">
                <a:latin typeface="Comic Sans MS" panose="030F0702030302020204" pitchFamily="66" charset="0"/>
              </a:rPr>
              <a:t>si potrebbero dare agli </a:t>
            </a:r>
            <a:r>
              <a:rPr lang="it-IT" sz="3200" i="1" dirty="0">
                <a:latin typeface="Comic Sans MS" panose="030F0702030302020204" pitchFamily="66" charset="0"/>
              </a:rPr>
              <a:t>alunni figure di cartone di varie forme ellittiche con le quali dovranno costruire delle figure (animali, fiori, mobili </a:t>
            </a:r>
            <a:r>
              <a:rPr lang="it-IT" sz="3200" i="1" dirty="0" err="1">
                <a:latin typeface="Comic Sans MS" panose="030F0702030302020204" pitchFamily="66" charset="0"/>
              </a:rPr>
              <a:t>etc</a:t>
            </a:r>
            <a:r>
              <a:rPr lang="it-IT" sz="3200" i="1" dirty="0">
                <a:latin typeface="Comic Sans MS" panose="030F0702030302020204" pitchFamily="66" charset="0"/>
              </a:rPr>
              <a:t>) e colorarle</a:t>
            </a:r>
          </a:p>
          <a:p>
            <a:pPr marL="0" indent="0">
              <a:buNone/>
            </a:pPr>
            <a:r>
              <a:rPr lang="it-IT" sz="3200" i="1" dirty="0">
                <a:latin typeface="Comic Sans MS" panose="030F0702030302020204" pitchFamily="66" charset="0"/>
              </a:rPr>
              <a:t>Oppure potranno creare opere </a:t>
            </a:r>
            <a:endParaRPr lang="it-IT" sz="3200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3200" i="1" dirty="0">
                <a:latin typeface="Comic Sans MS" panose="030F0702030302020204" pitchFamily="66" charset="0"/>
              </a:rPr>
              <a:t>	</a:t>
            </a:r>
            <a:r>
              <a:rPr lang="it-IT" sz="3200" i="1" dirty="0" smtClean="0">
                <a:latin typeface="Comic Sans MS" panose="030F0702030302020204" pitchFamily="66" charset="0"/>
              </a:rPr>
              <a:t>			di </a:t>
            </a:r>
            <a:r>
              <a:rPr lang="it-IT" sz="3200" i="1" dirty="0">
                <a:latin typeface="Comic Sans MS" panose="030F0702030302020204" pitchFamily="66" charset="0"/>
              </a:rPr>
              <a:t>pura </a:t>
            </a:r>
            <a:r>
              <a:rPr lang="it-IT" sz="3200" i="1" dirty="0" smtClean="0">
                <a:latin typeface="Comic Sans MS" panose="030F0702030302020204" pitchFamily="66" charset="0"/>
              </a:rPr>
              <a:t>immaginazione …………..</a:t>
            </a:r>
            <a:endParaRPr lang="it-IT" sz="3200" i="1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00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282">
        <p14:reveal/>
      </p:transition>
    </mc:Choice>
    <mc:Fallback xmlns="">
      <p:transition spd="slow" advTm="10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7503"/>
          <a:stretch>
            <a:fillRect/>
          </a:stretch>
        </p:blipFill>
        <p:spPr>
          <a:xfrm>
            <a:off x="1884850" y="854272"/>
            <a:ext cx="3232161" cy="4848241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685800" y="5880278"/>
            <a:ext cx="6873240" cy="309448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Disegno di Amedeo Modigliani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61" y="854272"/>
            <a:ext cx="4167342" cy="53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1250"/>
          <a:stretch>
            <a:fillRect/>
          </a:stretch>
        </p:blipFill>
        <p:spPr>
          <a:xfrm>
            <a:off x="4886218" y="558057"/>
            <a:ext cx="3845658" cy="576848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Ellisse Geometrica</a:t>
            </a:r>
          </a:p>
          <a:p>
            <a:r>
              <a:rPr lang="it-IT" sz="2400" b="1" dirty="0" smtClean="0"/>
              <a:t>Di Vito Spada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59671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r="23354"/>
          <a:stretch>
            <a:fillRect/>
          </a:stretch>
        </p:blipFill>
        <p:spPr>
          <a:xfrm>
            <a:off x="3881666" y="733533"/>
            <a:ext cx="3948688" cy="592303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Frattali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93764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4151"/>
          <a:stretch>
            <a:fillRect/>
          </a:stretch>
        </p:blipFill>
        <p:spPr>
          <a:xfrm>
            <a:off x="4396822" y="751241"/>
            <a:ext cx="3644962" cy="546744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Imperfetta Ellisse</a:t>
            </a:r>
          </a:p>
          <a:p>
            <a:r>
              <a:rPr lang="it-IT" sz="2400" b="1" dirty="0" smtClean="0"/>
              <a:t>di Paul Klee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02627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8374" y="3124200"/>
            <a:ext cx="6873240" cy="3094485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Opere di </a:t>
            </a:r>
          </a:p>
          <a:p>
            <a:r>
              <a:rPr lang="it-IT" sz="2400" b="1" dirty="0" smtClean="0"/>
              <a:t>Roberto Crippa</a:t>
            </a:r>
            <a:endParaRPr lang="it-IT" sz="2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59"/>
            <a:ext cx="1981477" cy="2314898"/>
          </a:xfrm>
          <a:prstGeom prst="rect">
            <a:avLst/>
          </a:prstGeom>
        </p:spPr>
      </p:pic>
      <p:pic>
        <p:nvPicPr>
          <p:cNvPr id="14" name="Segnaposto immagine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r="31333"/>
          <a:stretch>
            <a:fillRect/>
          </a:stretch>
        </p:blipFill>
        <p:spPr>
          <a:xfrm>
            <a:off x="4019076" y="812045"/>
            <a:ext cx="2703696" cy="4055545"/>
          </a:xfr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1" y="1524000"/>
            <a:ext cx="3395635" cy="381208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1" y="4189576"/>
            <a:ext cx="2909224" cy="26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6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417" y="1299157"/>
            <a:ext cx="8836814" cy="23342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r="15376"/>
          <a:stretch>
            <a:fillRect/>
          </a:stretch>
        </p:blipFill>
        <p:spPr>
          <a:xfrm>
            <a:off x="9522614" y="1330791"/>
            <a:ext cx="1679994" cy="251999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2099257"/>
            <a:ext cx="8728656" cy="4119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Nicola Monopoli - 2007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(presidente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dell’Associazione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Putignanonelmondo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”Ellisse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come percorso dinamico dell’operosità delle associazioni e della cooperazione, come moto regolato dalla preponderante forza attraente che è l’interesse per il territorio e la sua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comunità »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1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416644"/>
            <a:ext cx="8610600" cy="1293028"/>
          </a:xfrm>
        </p:spPr>
        <p:txBody>
          <a:bodyPr/>
          <a:lstStyle/>
          <a:p>
            <a:r>
              <a:rPr lang="it-IT" sz="2800" b="1" i="1" dirty="0" smtClean="0">
                <a:solidFill>
                  <a:srgbClr val="2BC3F9"/>
                </a:solidFill>
                <a:latin typeface="Comic Sans MS" panose="030F0702030302020204" pitchFamily="66" charset="0"/>
              </a:rPr>
              <a:t>Compito di realtà</a:t>
            </a:r>
            <a:br>
              <a:rPr lang="it-IT" sz="2800" b="1" i="1" dirty="0" smtClean="0">
                <a:solidFill>
                  <a:srgbClr val="2BC3F9"/>
                </a:solidFill>
                <a:latin typeface="Comic Sans MS" panose="030F0702030302020204" pitchFamily="66" charset="0"/>
              </a:rPr>
            </a:br>
            <a:r>
              <a:rPr lang="it-IT" b="1" i="1" dirty="0" smtClean="0">
                <a:latin typeface="Comic Sans MS" panose="030F0702030302020204" pitchFamily="66" charset="0"/>
              </a:rPr>
              <a:t>classi TERZE E QUARTE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571223"/>
            <a:ext cx="10820400" cy="46750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500" i="1" dirty="0">
                <a:latin typeface="Comic Sans MS" panose="030F0702030302020204" pitchFamily="66" charset="0"/>
              </a:rPr>
              <a:t>Costruire varie ellissi con il </a:t>
            </a:r>
            <a:r>
              <a:rPr lang="it-IT" sz="3500" i="1" dirty="0">
                <a:solidFill>
                  <a:srgbClr val="FFFF00"/>
                </a:solidFill>
                <a:latin typeface="Comic Sans MS" panose="030F0702030302020204" pitchFamily="66" charset="0"/>
              </a:rPr>
              <a:t>metodo del giardiniere</a:t>
            </a:r>
            <a:r>
              <a:rPr lang="it-IT" sz="3500" i="1" dirty="0">
                <a:latin typeface="Comic Sans MS" panose="030F0702030302020204" pitchFamily="66" charset="0"/>
              </a:rPr>
              <a:t>, notando come la distanza tra i fuochi e la lunghezza della corda determinano forme diverse.</a:t>
            </a:r>
          </a:p>
          <a:p>
            <a:pPr marL="0" indent="0">
              <a:buNone/>
            </a:pPr>
            <a:r>
              <a:rPr lang="it-IT" sz="3500" i="1" dirty="0">
                <a:latin typeface="Comic Sans MS" panose="030F0702030302020204" pitchFamily="66" charset="0"/>
              </a:rPr>
              <a:t>Partire magari dai </a:t>
            </a:r>
            <a:r>
              <a:rPr lang="it-IT" sz="3500" i="1" dirty="0">
                <a:solidFill>
                  <a:srgbClr val="FFFF00"/>
                </a:solidFill>
                <a:latin typeface="Comic Sans MS" panose="030F0702030302020204" pitchFamily="66" charset="0"/>
              </a:rPr>
              <a:t>due fuochi sovrapposti </a:t>
            </a:r>
            <a:r>
              <a:rPr lang="it-IT" sz="3500" i="1" dirty="0">
                <a:latin typeface="Comic Sans MS" panose="030F0702030302020204" pitchFamily="66" charset="0"/>
              </a:rPr>
              <a:t>e vedere che si forma la circonferenza, poi allontanare i due fuochi e a parità di lunghezza della corda disegnare le varie ellissi fino alla situazione limite, in cui l’ellisse diventa un segmento. Poi ripetere il tutto lasciando fissi i due fuochi e variando la lunghezza della corda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282">
        <p14:reveal/>
      </p:transition>
    </mc:Choice>
    <mc:Fallback xmlns="">
      <p:transition spd="slow" advTm="10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latin typeface="Comic Sans MS" panose="030F0702030302020204" pitchFamily="66" charset="0"/>
              </a:rPr>
              <a:t>COME DISEGNARE </a:t>
            </a:r>
            <a:br>
              <a:rPr lang="it-IT" b="1" i="1" dirty="0" smtClean="0">
                <a:latin typeface="Comic Sans MS" panose="030F0702030302020204" pitchFamily="66" charset="0"/>
              </a:rPr>
            </a:br>
            <a:r>
              <a:rPr lang="it-IT" b="1" i="1" dirty="0" smtClean="0">
                <a:latin typeface="Comic Sans MS" panose="030F0702030302020204" pitchFamily="66" charset="0"/>
              </a:rPr>
              <a:t>UNA ELLISSE PERFETTA</a:t>
            </a:r>
            <a:endParaRPr lang="it-IT" b="1" i="1" dirty="0">
              <a:latin typeface="Comic Sans MS" panose="030F0702030302020204" pitchFamily="66" charset="0"/>
            </a:endParaRPr>
          </a:p>
        </p:txBody>
      </p:sp>
      <p:pic>
        <p:nvPicPr>
          <p:cNvPr id="8" name="7UD8hOs-va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1776" y="2057401"/>
            <a:ext cx="8133723" cy="45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i="1" dirty="0">
                <a:solidFill>
                  <a:srgbClr val="2BC3F9"/>
                </a:solidFill>
                <a:latin typeface="Comic Sans MS" panose="030F0702030302020204" pitchFamily="66" charset="0"/>
              </a:rPr>
              <a:t>Compito di realtà</a:t>
            </a:r>
            <a:br>
              <a:rPr lang="it-IT" sz="2800" b="1" i="1" dirty="0">
                <a:solidFill>
                  <a:srgbClr val="2BC3F9"/>
                </a:solidFill>
                <a:latin typeface="Comic Sans MS" panose="030F0702030302020204" pitchFamily="66" charset="0"/>
              </a:rPr>
            </a:br>
            <a:r>
              <a:rPr lang="it-IT" b="1" i="1" dirty="0">
                <a:latin typeface="Comic Sans MS" panose="030F0702030302020204" pitchFamily="66" charset="0"/>
              </a:rPr>
              <a:t>classi TERZE E QUARTE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800" b="1" i="1" dirty="0" smtClean="0">
                <a:latin typeface="Comic Sans MS" panose="030F0702030302020204" pitchFamily="66" charset="0"/>
              </a:rPr>
              <a:t>In seguito gli alunni potrebbero scrivere una </a:t>
            </a:r>
            <a:r>
              <a:rPr lang="it-IT" sz="2800" b="1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relazione</a:t>
            </a:r>
            <a:r>
              <a:rPr lang="it-IT" sz="2800" b="1" i="1" dirty="0" smtClean="0">
                <a:latin typeface="Comic Sans MS" panose="030F0702030302020204" pitchFamily="66" charset="0"/>
              </a:rPr>
              <a:t> su quanto osservato, oppure disegnare un </a:t>
            </a:r>
            <a:r>
              <a:rPr lang="it-IT" sz="2800" b="1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tabellone</a:t>
            </a:r>
            <a:r>
              <a:rPr lang="it-IT" sz="2800" b="1" i="1" dirty="0" smtClean="0">
                <a:latin typeface="Comic Sans MS" panose="030F0702030302020204" pitchFamily="66" charset="0"/>
              </a:rPr>
              <a:t> con le situazioni limite e individuare l’ellisse a loro parere più bella, più armoniosa</a:t>
            </a:r>
            <a:endParaRPr lang="it-IT" sz="28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4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71" y="1506830"/>
            <a:ext cx="6897661" cy="4495798"/>
          </a:xfrm>
        </p:spPr>
      </p:pic>
    </p:spTree>
    <p:extLst>
      <p:ext uri="{BB962C8B-B14F-4D97-AF65-F5344CB8AC3E}">
        <p14:creationId xmlns:p14="http://schemas.microsoft.com/office/powerpoint/2010/main" val="12570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i="1" dirty="0">
                <a:solidFill>
                  <a:srgbClr val="2BC3F9"/>
                </a:solidFill>
                <a:latin typeface="Comic Sans MS" panose="030F0702030302020204" pitchFamily="66" charset="0"/>
              </a:rPr>
              <a:t>Compito di realtà</a:t>
            </a:r>
            <a:br>
              <a:rPr lang="it-IT" sz="2800" b="1" i="1" dirty="0">
                <a:solidFill>
                  <a:srgbClr val="2BC3F9"/>
                </a:solidFill>
                <a:latin typeface="Comic Sans MS" panose="030F0702030302020204" pitchFamily="66" charset="0"/>
              </a:rPr>
            </a:br>
            <a:r>
              <a:rPr lang="it-IT" b="1" i="1" dirty="0">
                <a:latin typeface="Comic Sans MS" panose="030F0702030302020204" pitchFamily="66" charset="0"/>
              </a:rPr>
              <a:t>classi </a:t>
            </a:r>
            <a:r>
              <a:rPr lang="it-IT" b="1" i="1" dirty="0" smtClean="0">
                <a:latin typeface="Comic Sans MS" panose="030F0702030302020204" pitchFamily="66" charset="0"/>
              </a:rPr>
              <a:t>QUINTE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400" b="1" i="1" dirty="0">
                <a:latin typeface="Comic Sans MS" panose="030F0702030302020204" pitchFamily="66" charset="0"/>
              </a:rPr>
              <a:t>Progettare un giardino nel proprio quartiere</a:t>
            </a:r>
          </a:p>
          <a:p>
            <a:pPr lvl="0">
              <a:lnSpc>
                <a:spcPct val="150000"/>
              </a:lnSpc>
            </a:pPr>
            <a:r>
              <a:rPr lang="it-IT" sz="2400" b="1" i="1" dirty="0">
                <a:latin typeface="Comic Sans MS" panose="030F0702030302020204" pitchFamily="66" charset="0"/>
              </a:rPr>
              <a:t>Individuare lo spazio adatto, decidere le misure</a:t>
            </a:r>
          </a:p>
          <a:p>
            <a:pPr lvl="0">
              <a:lnSpc>
                <a:spcPct val="150000"/>
              </a:lnSpc>
            </a:pPr>
            <a:r>
              <a:rPr lang="it-IT" sz="2400" b="1" i="1" dirty="0">
                <a:latin typeface="Comic Sans MS" panose="030F0702030302020204" pitchFamily="66" charset="0"/>
              </a:rPr>
              <a:t>Progettare l’organizzazione degli spazi (area verde non calpestabile, zona cani, zona giochi, panchine e relax</a:t>
            </a:r>
          </a:p>
          <a:p>
            <a:pPr lvl="0">
              <a:lnSpc>
                <a:spcPct val="150000"/>
              </a:lnSpc>
            </a:pPr>
            <a:r>
              <a:rPr lang="it-IT" sz="2400" b="1" i="1" dirty="0">
                <a:latin typeface="Comic Sans MS" panose="030F0702030302020204" pitchFamily="66" charset="0"/>
              </a:rPr>
              <a:t>Usare forme geometriche per le aiuole e gli spazi</a:t>
            </a:r>
          </a:p>
          <a:p>
            <a:pPr lvl="0">
              <a:lnSpc>
                <a:spcPct val="150000"/>
              </a:lnSpc>
            </a:pPr>
            <a:r>
              <a:rPr lang="it-IT" sz="2400" b="1" i="1" dirty="0">
                <a:latin typeface="Comic Sans MS" panose="030F0702030302020204" pitchFamily="66" charset="0"/>
              </a:rPr>
              <a:t>Progettare l’area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3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i="1" dirty="0">
                <a:solidFill>
                  <a:srgbClr val="2BC3F9"/>
                </a:solidFill>
                <a:latin typeface="Comic Sans MS" panose="030F0702030302020204" pitchFamily="66" charset="0"/>
              </a:rPr>
              <a:t>Compito di realtà</a:t>
            </a:r>
            <a:br>
              <a:rPr lang="it-IT" sz="2800" b="1" i="1" dirty="0">
                <a:solidFill>
                  <a:srgbClr val="2BC3F9"/>
                </a:solidFill>
                <a:latin typeface="Comic Sans MS" panose="030F0702030302020204" pitchFamily="66" charset="0"/>
              </a:rPr>
            </a:br>
            <a:r>
              <a:rPr lang="it-IT" b="1" i="1" dirty="0">
                <a:latin typeface="Comic Sans MS" panose="030F0702030302020204" pitchFamily="66" charset="0"/>
              </a:rPr>
              <a:t>classi </a:t>
            </a:r>
            <a:r>
              <a:rPr lang="it-IT" b="1" i="1" dirty="0" smtClean="0">
                <a:latin typeface="Comic Sans MS" panose="030F0702030302020204" pitchFamily="66" charset="0"/>
              </a:rPr>
              <a:t>QUINTE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it-IT" sz="2400" b="1" i="1" dirty="0" smtClean="0">
                <a:latin typeface="Comic Sans MS" panose="030F0702030302020204" pitchFamily="66" charset="0"/>
              </a:rPr>
              <a:t>Decidere </a:t>
            </a:r>
            <a:r>
              <a:rPr lang="it-IT" sz="2400" b="1" i="1" dirty="0">
                <a:latin typeface="Comic Sans MS" panose="030F0702030302020204" pitchFamily="66" charset="0"/>
              </a:rPr>
              <a:t>quali piante (fiori, arbusti, alberi in base all’altezza)</a:t>
            </a:r>
          </a:p>
          <a:p>
            <a:pPr lvl="0">
              <a:lnSpc>
                <a:spcPct val="150000"/>
              </a:lnSpc>
            </a:pPr>
            <a:r>
              <a:rPr lang="it-IT" sz="2400" b="1" i="1" dirty="0">
                <a:latin typeface="Comic Sans MS" panose="030F0702030302020204" pitchFamily="66" charset="0"/>
              </a:rPr>
              <a:t>Fare un preventivo di spesa</a:t>
            </a:r>
          </a:p>
          <a:p>
            <a:pPr lvl="0">
              <a:lnSpc>
                <a:spcPct val="150000"/>
              </a:lnSpc>
            </a:pPr>
            <a:r>
              <a:rPr lang="it-IT" sz="2400" b="1" i="1" dirty="0">
                <a:latin typeface="Comic Sans MS" panose="030F0702030302020204" pitchFamily="66" charset="0"/>
              </a:rPr>
              <a:t>Presentare il progetto alla classe con disegni, plastici, fotografie e convincere i compagni della necessità di </a:t>
            </a:r>
            <a:r>
              <a:rPr lang="it-IT" sz="2400" b="1" i="1" dirty="0" smtClean="0">
                <a:latin typeface="Comic Sans MS" panose="030F0702030302020204" pitchFamily="66" charset="0"/>
              </a:rPr>
              <a:t>destinare quell’area a  </a:t>
            </a:r>
            <a:r>
              <a:rPr lang="it-IT" sz="2400" b="1" i="1" dirty="0">
                <a:latin typeface="Comic Sans MS" panose="030F0702030302020204" pitchFamily="66" charset="0"/>
              </a:rPr>
              <a:t>giardino e di </a:t>
            </a:r>
            <a:r>
              <a:rPr lang="it-IT" sz="2400" b="1" i="1" dirty="0" smtClean="0">
                <a:latin typeface="Comic Sans MS" panose="030F0702030302020204" pitchFamily="66" charset="0"/>
              </a:rPr>
              <a:t>organizzare gli spazi proprio in quel modo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54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latin typeface="Comic Sans MS" panose="030F0702030302020204" pitchFamily="66" charset="0"/>
              </a:rPr>
              <a:t>RINGRAZIAMENTI</a:t>
            </a:r>
            <a:endParaRPr lang="it-IT" b="1" i="1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b="1" i="1" dirty="0" smtClean="0"/>
              <a:t>Ringrazio con tutto il cuore la prof.ssa Clara Beretta, mia cara e stimata collega di Storia dell’Arte, la maestra Silvia </a:t>
            </a:r>
            <a:r>
              <a:rPr lang="it-IT" sz="2800" b="1" i="1" dirty="0" err="1" smtClean="0"/>
              <a:t>Verzeletti</a:t>
            </a:r>
            <a:r>
              <a:rPr lang="it-IT" sz="2800" b="1" i="1" dirty="0" smtClean="0"/>
              <a:t> del Primo Istituto Comprensivo di Palazzolo sull’Oglio e le preziose colleghe e care amiche che mi hanno seguito fin qui per darmi sostegno e conforto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56032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43" y="1738648"/>
            <a:ext cx="5919219" cy="3974952"/>
          </a:xfrm>
        </p:spPr>
      </p:pic>
    </p:spTree>
    <p:extLst>
      <p:ext uri="{BB962C8B-B14F-4D97-AF65-F5344CB8AC3E}">
        <p14:creationId xmlns:p14="http://schemas.microsoft.com/office/powerpoint/2010/main" val="34152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1529974"/>
            <a:ext cx="3580327" cy="4948724"/>
          </a:xfrm>
        </p:spPr>
      </p:pic>
    </p:spTree>
    <p:extLst>
      <p:ext uri="{BB962C8B-B14F-4D97-AF65-F5344CB8AC3E}">
        <p14:creationId xmlns:p14="http://schemas.microsoft.com/office/powerpoint/2010/main" val="16502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8" y="1784383"/>
            <a:ext cx="3760631" cy="3906204"/>
          </a:xfrm>
        </p:spPr>
      </p:pic>
    </p:spTree>
    <p:extLst>
      <p:ext uri="{BB962C8B-B14F-4D97-AF65-F5344CB8AC3E}">
        <p14:creationId xmlns:p14="http://schemas.microsoft.com/office/powerpoint/2010/main" val="39930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4" y="2099545"/>
            <a:ext cx="3412901" cy="4006450"/>
          </a:xfrm>
        </p:spPr>
      </p:pic>
    </p:spTree>
    <p:extLst>
      <p:ext uri="{BB962C8B-B14F-4D97-AF65-F5344CB8AC3E}">
        <p14:creationId xmlns:p14="http://schemas.microsoft.com/office/powerpoint/2010/main" val="23314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764373"/>
            <a:ext cx="5409126" cy="5409126"/>
          </a:xfrm>
        </p:spPr>
      </p:pic>
    </p:spTree>
    <p:extLst>
      <p:ext uri="{BB962C8B-B14F-4D97-AF65-F5344CB8AC3E}">
        <p14:creationId xmlns:p14="http://schemas.microsoft.com/office/powerpoint/2010/main" val="31658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44" y="1529368"/>
            <a:ext cx="4214609" cy="4214609"/>
          </a:xfrm>
        </p:spPr>
      </p:pic>
    </p:spTree>
    <p:extLst>
      <p:ext uri="{BB962C8B-B14F-4D97-AF65-F5344CB8AC3E}">
        <p14:creationId xmlns:p14="http://schemas.microsoft.com/office/powerpoint/2010/main" val="16670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2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2.8|2.7"/>
</p:tagLst>
</file>

<file path=ppt/theme/theme1.xml><?xml version="1.0" encoding="utf-8"?>
<a:theme xmlns:a="http://schemas.openxmlformats.org/drawingml/2006/main" name="Scia di vapo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4921</TotalTime>
  <Words>434</Words>
  <Application>Microsoft Office PowerPoint</Application>
  <PresentationFormat>Widescreen</PresentationFormat>
  <Paragraphs>47</Paragraphs>
  <Slides>32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Century Gothic</vt:lpstr>
      <vt:lpstr>Comic Sans MS</vt:lpstr>
      <vt:lpstr>Times New Roman</vt:lpstr>
      <vt:lpstr>Scia di vapore</vt:lpstr>
      <vt:lpstr>I COMPITI DI REALTA’</vt:lpstr>
      <vt:lpstr>Compito di realtà classi prime e seconde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Compito di realtà classi prime e seconde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Compito di realtà classi TERZE E QUARTE</vt:lpstr>
      <vt:lpstr>COME DISEGNARE  UNA ELLISSE PERFETTA</vt:lpstr>
      <vt:lpstr>Compito di realtà classi TERZE E QUARTE</vt:lpstr>
      <vt:lpstr>Compito di realtà classi QUINTE</vt:lpstr>
      <vt:lpstr>Compito di realtà classi QUINTE</vt:lpstr>
      <vt:lpstr>RINGRAZIAMENTI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MATEMATICA PER TUTTI</dc:title>
  <dc:creator>Cristina Boni</dc:creator>
  <cp:lastModifiedBy>Cristina Boni</cp:lastModifiedBy>
  <cp:revision>36</cp:revision>
  <dcterms:created xsi:type="dcterms:W3CDTF">2017-04-23T06:38:29Z</dcterms:created>
  <dcterms:modified xsi:type="dcterms:W3CDTF">2018-10-04T22:26:13Z</dcterms:modified>
</cp:coreProperties>
</file>